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61" r:id="rId5"/>
    <p:sldId id="265" r:id="rId6"/>
    <p:sldId id="271" r:id="rId7"/>
    <p:sldId id="273" r:id="rId8"/>
    <p:sldId id="267" r:id="rId9"/>
    <p:sldId id="257" r:id="rId10"/>
    <p:sldId id="269" r:id="rId11"/>
    <p:sldId id="270" r:id="rId12"/>
    <p:sldId id="272" r:id="rId13"/>
    <p:sldId id="268" r:id="rId14"/>
    <p:sldId id="274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E9F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591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049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445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0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40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05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923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2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833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174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457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186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65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707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88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26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119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44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631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60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385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872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25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678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45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3716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37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789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581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22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7214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530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5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75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BB69243-2A62-4B2B-8114-558259DD4BE3}" type="datetimeFigureOut">
              <a:rPr lang="es-ES" smtClean="0"/>
              <a:t>01/12/2025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63938FB-9821-4515-A977-E766C6F4686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1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69243-2A62-4B2B-8114-558259DD4BE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01/12/2025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938FB-9821-4515-A977-E766C6F4686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75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" Target="slide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27201" y="2780928"/>
            <a:ext cx="5723468" cy="182809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s-ES" b="1" dirty="0">
                <a:solidFill>
                  <a:srgbClr val="7030A0"/>
                </a:solidFill>
                <a:latin typeface="Broadway" panose="04040905080B02020502" pitchFamily="82" charset="0"/>
                <a:ea typeface="Adobe Gothic Std B" pitchFamily="34" charset="-128"/>
              </a:rPr>
              <a:t>Aula de Música</a:t>
            </a:r>
            <a:br>
              <a:rPr lang="es-ES" b="1" dirty="0">
                <a:solidFill>
                  <a:srgbClr val="7030A0"/>
                </a:solidFill>
                <a:latin typeface="Broadway" panose="04040905080B02020502" pitchFamily="82" charset="0"/>
                <a:ea typeface="Adobe Gothic Std B" pitchFamily="34" charset="-128"/>
              </a:rPr>
            </a:br>
            <a:br>
              <a:rPr lang="es-ES" sz="900" b="1">
                <a:solidFill>
                  <a:srgbClr val="7030A0"/>
                </a:solidFill>
                <a:latin typeface="Broadway" panose="04040905080B02020502" pitchFamily="82" charset="0"/>
                <a:ea typeface="Adobe Gothic Std B" pitchFamily="34" charset="-128"/>
              </a:rPr>
            </a:br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Información</a:t>
            </a:r>
            <a:endParaRPr lang="es-ES" sz="3600" b="1" dirty="0">
              <a:solidFill>
                <a:srgbClr val="00B050"/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62" y="1622255"/>
            <a:ext cx="2446476" cy="115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3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1935996"/>
            <a:ext cx="8856984" cy="6192688"/>
          </a:xfrm>
        </p:spPr>
        <p:txBody>
          <a:bodyPr>
            <a:normAutofit/>
          </a:bodyPr>
          <a:lstStyle/>
          <a:p>
            <a:pPr lvl="0" indent="-514350" algn="just" fontAlgn="base">
              <a:spcAft>
                <a:spcPts val="1200"/>
              </a:spcAft>
              <a:buFont typeface="+mj-lt"/>
              <a:buAutoNum type="arabicPeriod"/>
            </a:pPr>
            <a:r>
              <a:rPr lang="es-ES" sz="2400" b="1" dirty="0">
                <a:solidFill>
                  <a:srgbClr val="FF0000"/>
                </a:solidFill>
              </a:rPr>
              <a:t>Asistencia Obligatoria</a:t>
            </a:r>
            <a:r>
              <a:rPr lang="es-ES" sz="2400" dirty="0"/>
              <a:t>. </a:t>
            </a:r>
            <a:r>
              <a:rPr lang="es-ES" sz="2400" dirty="0">
                <a:solidFill>
                  <a:schemeClr val="tx1"/>
                </a:solidFill>
              </a:rPr>
              <a:t>3 faltas sin justificar te pueden suspender. </a:t>
            </a:r>
          </a:p>
          <a:p>
            <a:pPr indent="-514350" algn="just">
              <a:buFont typeface="+mj-lt"/>
              <a:buAutoNum type="arabicPeriod"/>
            </a:pPr>
            <a:r>
              <a:rPr lang="es-ES" sz="2500" b="1" dirty="0">
                <a:solidFill>
                  <a:srgbClr val="FF0000"/>
                </a:solidFill>
              </a:rPr>
              <a:t>Asistir </a:t>
            </a:r>
            <a:r>
              <a:rPr lang="es-ES" sz="2500" dirty="0">
                <a:solidFill>
                  <a:schemeClr val="tx1"/>
                </a:solidFill>
              </a:rPr>
              <a:t>a clase </a:t>
            </a:r>
            <a:r>
              <a:rPr lang="es-ES" sz="2500" b="1" dirty="0">
                <a:solidFill>
                  <a:srgbClr val="FF0000"/>
                </a:solidFill>
              </a:rPr>
              <a:t>con puntualidad</a:t>
            </a:r>
            <a:r>
              <a:rPr lang="es-ES" sz="2500" dirty="0"/>
              <a:t>. </a:t>
            </a:r>
            <a:r>
              <a:rPr lang="es-ES" sz="2500" dirty="0">
                <a:solidFill>
                  <a:schemeClr val="tx1"/>
                </a:solidFill>
              </a:rPr>
              <a:t>Antes de que suene el segundo timbre. </a:t>
            </a:r>
            <a:r>
              <a:rPr lang="es-ES" sz="2500" b="1" dirty="0">
                <a:solidFill>
                  <a:srgbClr val="7030A0"/>
                </a:solidFill>
              </a:rPr>
              <a:t>3 retrasos = 1 falta </a:t>
            </a:r>
            <a:r>
              <a:rPr lang="es-ES" sz="2500" dirty="0">
                <a:solidFill>
                  <a:schemeClr val="tx1"/>
                </a:solidFill>
              </a:rPr>
              <a:t>sin justificar.</a:t>
            </a:r>
          </a:p>
          <a:p>
            <a:pPr algn="just">
              <a:spcAft>
                <a:spcPts val="1200"/>
              </a:spcAft>
            </a:pPr>
            <a:r>
              <a:rPr lang="es-ES" sz="2500" b="1" dirty="0">
                <a:solidFill>
                  <a:srgbClr val="0070C0"/>
                </a:solidFill>
              </a:rPr>
              <a:t>Con + de 5 retrasos</a:t>
            </a:r>
            <a:r>
              <a:rPr lang="es-ES" sz="2500" dirty="0">
                <a:solidFill>
                  <a:schemeClr val="tx1"/>
                </a:solidFill>
              </a:rPr>
              <a:t> </a:t>
            </a:r>
            <a:r>
              <a:rPr lang="es-ES" sz="2500" b="1" u="sng" dirty="0">
                <a:solidFill>
                  <a:srgbClr val="0070C0"/>
                </a:solidFill>
              </a:rPr>
              <a:t>se puede impedir el acceso a clase.</a:t>
            </a:r>
            <a:r>
              <a:rPr lang="es-ES" sz="2500" b="1" dirty="0">
                <a:solidFill>
                  <a:srgbClr val="0070C0"/>
                </a:solidFill>
              </a:rPr>
              <a:t> </a:t>
            </a:r>
            <a:r>
              <a:rPr lang="es-ES" sz="2500" dirty="0">
                <a:solidFill>
                  <a:schemeClr val="tx1"/>
                </a:solidFill>
              </a:rPr>
              <a:t>Irás a Jefatura con trabajo especial y sacarás un </a:t>
            </a:r>
            <a:r>
              <a:rPr lang="es-ES" sz="2500" b="1" dirty="0">
                <a:solidFill>
                  <a:srgbClr val="7030A0"/>
                </a:solidFill>
              </a:rPr>
              <a:t>0</a:t>
            </a:r>
            <a:r>
              <a:rPr lang="es-ES" sz="2500" dirty="0">
                <a:solidFill>
                  <a:schemeClr val="tx1"/>
                </a:solidFill>
              </a:rPr>
              <a:t> en cada actividad realizada ese día.</a:t>
            </a:r>
            <a:endParaRPr lang="es-ES" sz="2500" dirty="0">
              <a:solidFill>
                <a:srgbClr val="FF0000"/>
              </a:solidFill>
            </a:endParaRPr>
          </a:p>
          <a:p>
            <a:pPr lvl="0" algn="just">
              <a:spcAft>
                <a:spcPts val="1200"/>
              </a:spcAft>
            </a:pPr>
            <a:r>
              <a:rPr lang="es-ES" sz="2500" b="1" dirty="0">
                <a:solidFill>
                  <a:srgbClr val="FF0000"/>
                </a:solidFill>
              </a:rPr>
              <a:t>3.  Traer a clase el material </a:t>
            </a:r>
            <a:r>
              <a:rPr lang="es-ES" sz="2500" dirty="0">
                <a:solidFill>
                  <a:schemeClr val="tx1"/>
                </a:solidFill>
              </a:rPr>
              <a:t>de trabajo. </a:t>
            </a:r>
            <a:r>
              <a:rPr lang="es-ES" sz="2500" b="1" dirty="0">
                <a:solidFill>
                  <a:srgbClr val="0070C0"/>
                </a:solidFill>
              </a:rPr>
              <a:t>Con + de 5 olvidos</a:t>
            </a:r>
            <a:r>
              <a:rPr lang="es-ES" sz="2500" dirty="0">
                <a:solidFill>
                  <a:schemeClr val="tx1"/>
                </a:solidFill>
              </a:rPr>
              <a:t> bajarás </a:t>
            </a:r>
            <a:r>
              <a:rPr lang="es-ES" sz="2500" b="1" dirty="0">
                <a:solidFill>
                  <a:srgbClr val="00B050"/>
                </a:solidFill>
              </a:rPr>
              <a:t>1 punto </a:t>
            </a:r>
            <a:r>
              <a:rPr lang="es-ES" sz="2500" b="1" dirty="0">
                <a:solidFill>
                  <a:schemeClr val="accent4">
                    <a:lumMod val="75000"/>
                  </a:schemeClr>
                </a:solidFill>
              </a:rPr>
              <a:t>la nota trimestral</a:t>
            </a:r>
            <a:r>
              <a:rPr lang="es-ES" sz="2500" dirty="0">
                <a:solidFill>
                  <a:schemeClr val="tx1"/>
                </a:solidFill>
              </a:rPr>
              <a:t>. </a:t>
            </a:r>
            <a:endParaRPr lang="es-ES" sz="2500" dirty="0">
              <a:solidFill>
                <a:schemeClr val="accent6"/>
              </a:solidFill>
            </a:endParaRP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86821" y="1124744"/>
            <a:ext cx="85703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A-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Normas del Aula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1 –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Convivencia/Aprendizaje</a:t>
            </a:r>
          </a:p>
        </p:txBody>
      </p:sp>
      <p:pic>
        <p:nvPicPr>
          <p:cNvPr id="6" name="Imagen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674022"/>
            <a:ext cx="1368152" cy="9121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197905" y="5674022"/>
            <a:ext cx="3124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MATERIAL</a:t>
            </a:r>
          </a:p>
        </p:txBody>
      </p:sp>
      <p:pic>
        <p:nvPicPr>
          <p:cNvPr id="8" name="2 Imagen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30448"/>
            <a:ext cx="1584176" cy="7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6821" y="618275"/>
            <a:ext cx="85703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A-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Normas del Aula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1 –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Convivencia/Aprendizaje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828600" y="2198090"/>
            <a:ext cx="98650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6687" indent="-457200">
              <a:spcAft>
                <a:spcPts val="600"/>
              </a:spcAft>
              <a:buFont typeface="+mj-lt"/>
              <a:buAutoNum type="alphaLcParenR"/>
            </a:pPr>
            <a:r>
              <a:rPr lang="es-ES" sz="2500" dirty="0"/>
              <a:t>Carpeta en espiral con fundas Din-A4.</a:t>
            </a:r>
          </a:p>
          <a:p>
            <a:pPr marL="1343025" indent="-363538">
              <a:spcAft>
                <a:spcPts val="600"/>
              </a:spcAft>
              <a:buFont typeface="+mj-lt"/>
              <a:buAutoNum type="alphaLcParenR"/>
            </a:pPr>
            <a:endParaRPr lang="es-ES" sz="2500" dirty="0"/>
          </a:p>
          <a:p>
            <a:pPr marL="1343025" indent="-363538">
              <a:spcAft>
                <a:spcPts val="600"/>
              </a:spcAft>
              <a:buFont typeface="+mj-lt"/>
              <a:buAutoNum type="alphaLcParenR"/>
            </a:pPr>
            <a:endParaRPr lang="es-ES" sz="2500" dirty="0"/>
          </a:p>
          <a:p>
            <a:pPr marL="1343025" indent="-363538">
              <a:spcAft>
                <a:spcPts val="600"/>
              </a:spcAft>
              <a:buFont typeface="+mj-lt"/>
              <a:buAutoNum type="alphaLcParenR"/>
            </a:pPr>
            <a:endParaRPr lang="es-ES" sz="2500" dirty="0"/>
          </a:p>
          <a:p>
            <a:pPr marL="3265487" lvl="4" indent="-457200">
              <a:spcAft>
                <a:spcPts val="600"/>
              </a:spcAft>
              <a:buFont typeface="+mj-lt"/>
              <a:buAutoNum type="alphaLcParenR" startAt="2"/>
            </a:pPr>
            <a:r>
              <a:rPr lang="es-ES" sz="2500" dirty="0"/>
              <a:t>Folios sueltos Din-A4 (mejor cuadriculados).</a:t>
            </a:r>
          </a:p>
          <a:p>
            <a:pPr marL="979487">
              <a:spcAft>
                <a:spcPts val="600"/>
              </a:spcAft>
            </a:pPr>
            <a:r>
              <a:rPr lang="es-ES" sz="2500" dirty="0"/>
              <a:t> </a:t>
            </a:r>
          </a:p>
          <a:p>
            <a:pPr marL="979487">
              <a:spcAft>
                <a:spcPts val="600"/>
              </a:spcAft>
            </a:pPr>
            <a:endParaRPr lang="es-ES" sz="2500" dirty="0"/>
          </a:p>
          <a:p>
            <a:pPr marL="1436687" indent="-457200">
              <a:spcAft>
                <a:spcPts val="1200"/>
              </a:spcAft>
              <a:buFont typeface="+mj-lt"/>
              <a:buAutoNum type="alphaLcParenR" startAt="3"/>
            </a:pPr>
            <a:r>
              <a:rPr lang="es-ES" sz="2400" dirty="0"/>
              <a:t>5 euros para pagar el material fotocopiado.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1" b="21650"/>
          <a:stretch/>
        </p:blipFill>
        <p:spPr>
          <a:xfrm rot="639941">
            <a:off x="5727555" y="2279503"/>
            <a:ext cx="2659271" cy="15077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recambio-finocam-cuadriculado-r10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4065" r="16260" b="4065"/>
          <a:stretch>
            <a:fillRect/>
          </a:stretch>
        </p:blipFill>
        <p:spPr bwMode="auto">
          <a:xfrm rot="20664986">
            <a:off x="415480" y="3201203"/>
            <a:ext cx="1448661" cy="1954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0052">
            <a:off x="6348563" y="5221503"/>
            <a:ext cx="2460173" cy="1268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ángulo 12"/>
          <p:cNvSpPr/>
          <p:nvPr/>
        </p:nvSpPr>
        <p:spPr>
          <a:xfrm>
            <a:off x="5806977" y="1195464"/>
            <a:ext cx="3124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MATERIAL</a:t>
            </a:r>
          </a:p>
        </p:txBody>
      </p:sp>
      <p:pic>
        <p:nvPicPr>
          <p:cNvPr id="10" name="2 Imagen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106720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6821" y="915104"/>
            <a:ext cx="85703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A-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Normas del Aula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2 –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Convivencia/Aprendizaje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828600" y="2494919"/>
            <a:ext cx="9865096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6687" indent="-457200">
              <a:spcAft>
                <a:spcPts val="600"/>
              </a:spcAft>
              <a:buFont typeface="+mj-lt"/>
              <a:buAutoNum type="alphaLcParenR" startAt="4"/>
            </a:pPr>
            <a:r>
              <a:rPr lang="es-ES" sz="2500" dirty="0"/>
              <a:t>Flauta de la marca HONNER</a:t>
            </a:r>
          </a:p>
          <a:p>
            <a:pPr marL="1436687" lvl="1">
              <a:spcAft>
                <a:spcPts val="600"/>
              </a:spcAft>
            </a:pPr>
            <a:r>
              <a:rPr lang="es-ES" sz="2500" dirty="0">
                <a:solidFill>
                  <a:srgbClr val="FF0000"/>
                </a:solidFill>
              </a:rPr>
              <a:t>Si debes comprarla, mejor la de la </a:t>
            </a:r>
          </a:p>
          <a:p>
            <a:pPr marL="1436687" lvl="1">
              <a:spcAft>
                <a:spcPts val="600"/>
              </a:spcAft>
            </a:pPr>
            <a:r>
              <a:rPr lang="es-ES" sz="2500" dirty="0">
                <a:solidFill>
                  <a:srgbClr val="FF0000"/>
                </a:solidFill>
              </a:rPr>
              <a:t>funda verde (es más barata)</a:t>
            </a:r>
          </a:p>
          <a:p>
            <a:pPr marL="1436687" lvl="1">
              <a:spcAft>
                <a:spcPts val="600"/>
              </a:spcAft>
            </a:pPr>
            <a:endParaRPr lang="es-ES" sz="2500" dirty="0">
              <a:solidFill>
                <a:srgbClr val="FF0000"/>
              </a:solidFill>
            </a:endParaRPr>
          </a:p>
          <a:p>
            <a:pPr marL="1436687" lvl="1" indent="-457200">
              <a:spcAft>
                <a:spcPts val="600"/>
              </a:spcAft>
              <a:buFont typeface="+mj-lt"/>
              <a:buAutoNum type="alphaLcParenR" startAt="5"/>
            </a:pPr>
            <a:r>
              <a:rPr lang="es-ES" sz="2500" dirty="0"/>
              <a:t>Si no es nueva, </a:t>
            </a:r>
          </a:p>
          <a:p>
            <a:pPr marL="1436687" lvl="1">
              <a:spcAft>
                <a:spcPts val="600"/>
              </a:spcAft>
            </a:pPr>
            <a:r>
              <a:rPr lang="es-ES" sz="2500" dirty="0">
                <a:solidFill>
                  <a:srgbClr val="FF0000"/>
                </a:solidFill>
              </a:rPr>
              <a:t>lávala </a:t>
            </a:r>
            <a:r>
              <a:rPr lang="es-ES" sz="2500" dirty="0"/>
              <a:t>en casa por dentro y fuera </a:t>
            </a:r>
          </a:p>
          <a:p>
            <a:pPr marL="1436687" lvl="1">
              <a:spcAft>
                <a:spcPts val="600"/>
              </a:spcAft>
            </a:pPr>
            <a:r>
              <a:rPr lang="es-ES" sz="2500" dirty="0"/>
              <a:t>con agua y jabón de platos y</a:t>
            </a:r>
            <a:r>
              <a:rPr lang="es-ES" sz="2500" dirty="0">
                <a:solidFill>
                  <a:srgbClr val="FF0000"/>
                </a:solidFill>
              </a:rPr>
              <a:t> sécala bien</a:t>
            </a:r>
          </a:p>
          <a:p>
            <a:pPr marL="1436687" lvl="1">
              <a:spcAft>
                <a:spcPts val="600"/>
              </a:spcAft>
            </a:pPr>
            <a:endParaRPr lang="es-ES" sz="2500" dirty="0">
              <a:solidFill>
                <a:srgbClr val="FF0000"/>
              </a:solidFill>
            </a:endParaRPr>
          </a:p>
          <a:p>
            <a:pPr marL="1436687" lvl="1" indent="-457200">
              <a:spcAft>
                <a:spcPts val="600"/>
              </a:spcAft>
              <a:buFont typeface="+mj-lt"/>
              <a:buAutoNum type="alphaLcParenR" startAt="6"/>
            </a:pPr>
            <a:r>
              <a:rPr lang="es-ES" sz="2500" dirty="0"/>
              <a:t>Ponle una etiqueta con tu nombre y apellido.</a:t>
            </a:r>
          </a:p>
          <a:p>
            <a:pPr marL="1343025" indent="-363538">
              <a:spcAft>
                <a:spcPts val="600"/>
              </a:spcAft>
              <a:buFont typeface="+mj-lt"/>
              <a:buAutoNum type="alphaLcParenR" startAt="4"/>
            </a:pPr>
            <a:endParaRPr lang="es-ES" sz="2500" dirty="0"/>
          </a:p>
          <a:p>
            <a:pPr marL="1343025" indent="-363538">
              <a:spcAft>
                <a:spcPts val="600"/>
              </a:spcAft>
              <a:buFont typeface="+mj-lt"/>
              <a:buAutoNum type="alphaLcParenR" startAt="4"/>
            </a:pPr>
            <a:endParaRPr lang="es-ES" sz="2500" dirty="0"/>
          </a:p>
          <a:p>
            <a:pPr marL="1343025" indent="-363538">
              <a:spcAft>
                <a:spcPts val="600"/>
              </a:spcAft>
              <a:buFont typeface="+mj-lt"/>
              <a:buAutoNum type="alphaLcParenR" startAt="4"/>
            </a:pPr>
            <a:endParaRPr lang="es-ES" sz="2500" dirty="0"/>
          </a:p>
          <a:p>
            <a:pPr marL="979487">
              <a:spcAft>
                <a:spcPts val="600"/>
              </a:spcAft>
            </a:pPr>
            <a:r>
              <a:rPr lang="es-ES" sz="2500" dirty="0"/>
              <a:t> </a:t>
            </a:r>
          </a:p>
          <a:p>
            <a:pPr marL="979487">
              <a:spcAft>
                <a:spcPts val="600"/>
              </a:spcAft>
            </a:pPr>
            <a:endParaRPr lang="es-ES" sz="25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9941">
            <a:off x="5658905" y="2692401"/>
            <a:ext cx="2655623" cy="2655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ángulo 12"/>
          <p:cNvSpPr/>
          <p:nvPr/>
        </p:nvSpPr>
        <p:spPr>
          <a:xfrm>
            <a:off x="5806977" y="1492293"/>
            <a:ext cx="3124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MATERIAL</a:t>
            </a:r>
          </a:p>
        </p:txBody>
      </p:sp>
      <p:pic>
        <p:nvPicPr>
          <p:cNvPr id="10" name="2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253149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1052736"/>
            <a:ext cx="8856984" cy="6192688"/>
          </a:xfrm>
        </p:spPr>
        <p:txBody>
          <a:bodyPr>
            <a:normAutofit/>
          </a:bodyPr>
          <a:lstStyle/>
          <a:p>
            <a:pPr lvl="0" indent="-514350" algn="just">
              <a:spcAft>
                <a:spcPts val="600"/>
              </a:spcAft>
              <a:buFont typeface="+mj-lt"/>
              <a:buAutoNum type="arabicPeriod" startAt="3"/>
            </a:pPr>
            <a:r>
              <a:rPr lang="es-ES" sz="2400" b="1" dirty="0">
                <a:solidFill>
                  <a:srgbClr val="FF0000"/>
                </a:solidFill>
              </a:rPr>
              <a:t>Se debe cuidar el material </a:t>
            </a:r>
            <a:r>
              <a:rPr lang="es-ES" sz="2400" dirty="0">
                <a:solidFill>
                  <a:schemeClr val="tx1"/>
                </a:solidFill>
              </a:rPr>
              <a:t>y las instalaciones del aula.</a:t>
            </a:r>
          </a:p>
          <a:p>
            <a:pPr marL="0" lvl="1" algn="just">
              <a:spcBef>
                <a:spcPts val="0"/>
              </a:spcBef>
              <a:spcAft>
                <a:spcPts val="1200"/>
              </a:spcAft>
            </a:pPr>
            <a:r>
              <a:rPr lang="es-ES" sz="2400" b="1" u="sng" dirty="0">
                <a:solidFill>
                  <a:srgbClr val="0070C0"/>
                </a:solidFill>
              </a:rPr>
              <a:t>Quien rompe, paga.</a:t>
            </a:r>
            <a:r>
              <a:rPr lang="es-ES" sz="2400" b="1" dirty="0">
                <a:solidFill>
                  <a:srgbClr val="0070C0"/>
                </a:solidFill>
              </a:rPr>
              <a:t> </a:t>
            </a:r>
            <a:r>
              <a:rPr lang="es-ES" sz="2400" dirty="0">
                <a:solidFill>
                  <a:schemeClr val="tx1"/>
                </a:solidFill>
              </a:rPr>
              <a:t>Cada deterioro correrá a cargo de quienes lo produzcan. Si los autores no son identificados, el grupo/s entero/s se hará cargo de reponer lo que ha sido dañado. </a:t>
            </a:r>
          </a:p>
          <a:p>
            <a:pPr algn="just"/>
            <a:r>
              <a:rPr lang="es-ES" sz="2400" b="1" dirty="0">
                <a:solidFill>
                  <a:srgbClr val="00B050"/>
                </a:solidFill>
              </a:rPr>
              <a:t>4. OTRAS CONSIDERACIONES: </a:t>
            </a:r>
            <a:endParaRPr lang="es-ES" sz="2400" dirty="0">
              <a:solidFill>
                <a:schemeClr val="tx1"/>
              </a:solidFill>
            </a:endParaRPr>
          </a:p>
          <a:p>
            <a:pPr marL="449263" lvl="0" algn="just"/>
            <a:r>
              <a:rPr lang="es-ES" sz="2400" b="1" dirty="0">
                <a:solidFill>
                  <a:srgbClr val="00B050"/>
                </a:solidFill>
              </a:rPr>
              <a:t>a. </a:t>
            </a:r>
            <a:r>
              <a:rPr lang="es-ES" sz="2400" dirty="0">
                <a:solidFill>
                  <a:schemeClr val="tx1"/>
                </a:solidFill>
              </a:rPr>
              <a:t>El alumno </a:t>
            </a:r>
            <a:r>
              <a:rPr lang="es-ES" sz="2400" b="1" dirty="0">
                <a:solidFill>
                  <a:srgbClr val="FF0000"/>
                </a:solidFill>
              </a:rPr>
              <a:t>se encargará de que su mesa y silla estén en buen estado</a:t>
            </a:r>
            <a:r>
              <a:rPr lang="es-ES" sz="2400" dirty="0">
                <a:solidFill>
                  <a:schemeClr val="tx1"/>
                </a:solidFill>
              </a:rPr>
              <a:t>, sin pintar, rayar o romper.</a:t>
            </a:r>
          </a:p>
          <a:p>
            <a:pPr marL="449263" lvl="0" algn="just">
              <a:spcBef>
                <a:spcPts val="1200"/>
              </a:spcBef>
            </a:pPr>
            <a:r>
              <a:rPr lang="es-ES" sz="2400" b="1" dirty="0">
                <a:solidFill>
                  <a:srgbClr val="00B050"/>
                </a:solidFill>
              </a:rPr>
              <a:t>b. </a:t>
            </a:r>
            <a:r>
              <a:rPr lang="es-ES" sz="2400" b="1" dirty="0">
                <a:solidFill>
                  <a:srgbClr val="FF0000"/>
                </a:solidFill>
              </a:rPr>
              <a:t>No podéis cambiar de mesa ni levantaros.</a:t>
            </a:r>
            <a:endParaRPr lang="es-ES" sz="2400" dirty="0">
              <a:solidFill>
                <a:schemeClr val="tx1"/>
              </a:solidFill>
            </a:endParaRPr>
          </a:p>
          <a:p>
            <a:pPr marL="449263" lvl="0" algn="just">
              <a:spcBef>
                <a:spcPts val="1200"/>
              </a:spcBef>
            </a:pPr>
            <a:r>
              <a:rPr lang="es-ES" sz="2400" b="1" dirty="0">
                <a:solidFill>
                  <a:srgbClr val="00B050"/>
                </a:solidFill>
              </a:rPr>
              <a:t>c. </a:t>
            </a:r>
            <a:r>
              <a:rPr lang="es-ES" sz="2400" dirty="0">
                <a:solidFill>
                  <a:schemeClr val="tx1"/>
                </a:solidFill>
              </a:rPr>
              <a:t>Ningún alumno se acercará a la mesa del profesor.</a:t>
            </a:r>
          </a:p>
          <a:p>
            <a:pPr marL="449263" lvl="0" algn="just">
              <a:spcBef>
                <a:spcPts val="1200"/>
              </a:spcBef>
            </a:pPr>
            <a:r>
              <a:rPr lang="es-ES" sz="2400" b="1" dirty="0">
                <a:solidFill>
                  <a:srgbClr val="00B050"/>
                </a:solidFill>
              </a:rPr>
              <a:t>d. </a:t>
            </a:r>
            <a:r>
              <a:rPr lang="es-ES" sz="2400" b="1" dirty="0">
                <a:solidFill>
                  <a:srgbClr val="FF0000"/>
                </a:solidFill>
              </a:rPr>
              <a:t>No se puede comer ni beber </a:t>
            </a:r>
            <a:r>
              <a:rPr lang="es-ES" sz="2400" dirty="0">
                <a:solidFill>
                  <a:schemeClr val="tx1"/>
                </a:solidFill>
              </a:rPr>
              <a:t>durante la clase.</a:t>
            </a:r>
          </a:p>
          <a:p>
            <a:pPr marL="715963" lvl="0" indent="-266700" algn="just">
              <a:spcBef>
                <a:spcPts val="1200"/>
              </a:spcBef>
            </a:pPr>
            <a:r>
              <a:rPr lang="es-ES" sz="2400" b="1" dirty="0">
                <a:solidFill>
                  <a:srgbClr val="00B050"/>
                </a:solidFill>
              </a:rPr>
              <a:t>e. </a:t>
            </a:r>
            <a:r>
              <a:rPr lang="es-ES" sz="2400" dirty="0">
                <a:solidFill>
                  <a:schemeClr val="tx1"/>
                </a:solidFill>
              </a:rPr>
              <a:t>Si se utiliza algún instrumento musical o se cambia el orden de las mesas en alguna actividad </a:t>
            </a:r>
            <a:r>
              <a:rPr lang="es-ES" sz="2400" b="1" dirty="0">
                <a:solidFill>
                  <a:srgbClr val="FF0000"/>
                </a:solidFill>
              </a:rPr>
              <a:t>el alumno los devolverá a su sitio </a:t>
            </a:r>
            <a:r>
              <a:rPr lang="es-ES" sz="2400" dirty="0">
                <a:solidFill>
                  <a:schemeClr val="tx1"/>
                </a:solidFill>
              </a:rPr>
              <a:t>(si así se solicita) al final de la clase.</a:t>
            </a:r>
          </a:p>
          <a:p>
            <a:pPr marL="0" lvl="1" algn="just">
              <a:spcBef>
                <a:spcPts val="0"/>
              </a:spcBef>
              <a:spcAft>
                <a:spcPts val="1200"/>
              </a:spcAft>
            </a:pPr>
            <a:endParaRPr lang="es-ES" sz="2200" dirty="0">
              <a:solidFill>
                <a:schemeClr val="tx1"/>
              </a:solidFill>
            </a:endParaRP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05292" y="241484"/>
            <a:ext cx="87334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A-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Normas del Aula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3 – </a:t>
            </a:r>
            <a:r>
              <a:rPr lang="es-E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Instrumentos/MOBILIARIO</a:t>
            </a:r>
          </a:p>
        </p:txBody>
      </p:sp>
      <p:pic>
        <p:nvPicPr>
          <p:cNvPr id="6" name="2 Imagen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726997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8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034757"/>
            <a:ext cx="1239437" cy="826291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1738614"/>
            <a:ext cx="8856984" cy="1091952"/>
          </a:xfrm>
        </p:spPr>
        <p:txBody>
          <a:bodyPr>
            <a:normAutofit/>
          </a:bodyPr>
          <a:lstStyle/>
          <a:p>
            <a:pPr lvl="0" indent="-514350" algn="just" fontAlgn="base">
              <a:spcAft>
                <a:spcPts val="1200"/>
              </a:spcAft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Trabajo Teórico: </a:t>
            </a:r>
            <a:r>
              <a:rPr lang="es-ES" dirty="0">
                <a:solidFill>
                  <a:schemeClr val="tx1"/>
                </a:solidFill>
              </a:rPr>
              <a:t>Ejercicios y/o Exámenes.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Nota mínima</a:t>
            </a:r>
            <a:r>
              <a:rPr lang="es-ES" dirty="0">
                <a:solidFill>
                  <a:schemeClr val="tx1"/>
                </a:solidFill>
              </a:rPr>
              <a:t> para hacer media =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>
                <a:solidFill>
                  <a:srgbClr val="7030A0"/>
                </a:solidFill>
              </a:rPr>
              <a:t>50%</a:t>
            </a:r>
            <a:r>
              <a:rPr lang="es-ES" dirty="0">
                <a:solidFill>
                  <a:schemeClr val="tx1"/>
                </a:solidFill>
              </a:rPr>
              <a:t> de la nota.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5100" y="949647"/>
            <a:ext cx="84938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 -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CRITERIOS De calificación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1 –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GENERALES</a:t>
            </a:r>
          </a:p>
        </p:txBody>
      </p:sp>
      <p:pic>
        <p:nvPicPr>
          <p:cNvPr id="7" name="2 Imagen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5996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4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980728"/>
            <a:ext cx="8856984" cy="5616624"/>
          </a:xfrm>
        </p:spPr>
        <p:txBody>
          <a:bodyPr>
            <a:normAutofit fontScale="92500" lnSpcReduction="10000"/>
          </a:bodyPr>
          <a:lstStyle/>
          <a:p>
            <a:pPr algn="just" fontAlgn="base">
              <a:spcAft>
                <a:spcPts val="1800"/>
              </a:spcAft>
            </a:pPr>
            <a:r>
              <a:rPr lang="es-ES" sz="2600" b="1" dirty="0">
                <a:solidFill>
                  <a:srgbClr val="FF0000"/>
                </a:solidFill>
              </a:rPr>
              <a:t>EJERCICIOS y DEBERES - Trabajo y esfuerzo personal: </a:t>
            </a:r>
            <a:r>
              <a:rPr lang="es-ES" sz="2600" dirty="0">
                <a:solidFill>
                  <a:schemeClr val="tx1"/>
                </a:solidFill>
              </a:rPr>
              <a:t> </a:t>
            </a:r>
          </a:p>
          <a:p>
            <a:pPr algn="just" fontAlgn="base">
              <a:spcAft>
                <a:spcPts val="600"/>
              </a:spcAft>
            </a:pPr>
            <a:r>
              <a:rPr lang="es-ES" sz="2600" dirty="0">
                <a:solidFill>
                  <a:schemeClr val="tx1"/>
                </a:solidFill>
              </a:rPr>
              <a:t>Suponen un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20%</a:t>
            </a:r>
            <a:r>
              <a:rPr lang="es-ES" sz="2600" dirty="0">
                <a:solidFill>
                  <a:schemeClr val="tx1"/>
                </a:solidFill>
              </a:rPr>
              <a:t> de la </a:t>
            </a:r>
            <a:r>
              <a:rPr lang="es-ES" sz="2600" b="1" dirty="0">
                <a:solidFill>
                  <a:schemeClr val="accent6"/>
                </a:solidFill>
              </a:rPr>
              <a:t>calificación TEÓRICA.</a:t>
            </a:r>
          </a:p>
          <a:p>
            <a:pPr algn="just" fontAlgn="base">
              <a:spcAft>
                <a:spcPts val="600"/>
              </a:spcAft>
            </a:pPr>
            <a:r>
              <a:rPr lang="es-ES" sz="2600" dirty="0">
                <a:solidFill>
                  <a:schemeClr val="tx1"/>
                </a:solidFill>
              </a:rPr>
              <a:t>Es la </a:t>
            </a:r>
            <a:r>
              <a:rPr lang="es-ES" sz="2600" b="1" u="sng" dirty="0">
                <a:solidFill>
                  <a:schemeClr val="accent5"/>
                </a:solidFill>
              </a:rPr>
              <a:t>realización  de los ejercicios diarios </a:t>
            </a:r>
            <a:r>
              <a:rPr lang="es-ES" sz="2400" i="1" dirty="0">
                <a:solidFill>
                  <a:schemeClr val="tx1"/>
                </a:solidFill>
              </a:rPr>
              <a:t>– en el aula y/o en casa –. </a:t>
            </a:r>
          </a:p>
          <a:p>
            <a:pPr algn="just" fontAlgn="base">
              <a:spcAft>
                <a:spcPts val="1800"/>
              </a:spcAft>
            </a:pP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</a:rPr>
              <a:t>Nota mínima</a:t>
            </a:r>
            <a:r>
              <a:rPr lang="es-ES" sz="2800" dirty="0">
                <a:solidFill>
                  <a:schemeClr val="tx1"/>
                </a:solidFill>
              </a:rPr>
              <a:t> para hacer media = </a:t>
            </a: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s-ES" sz="2800" dirty="0">
                <a:solidFill>
                  <a:schemeClr val="tx1"/>
                </a:solidFill>
              </a:rPr>
              <a:t>. </a:t>
            </a:r>
            <a:r>
              <a:rPr lang="es-ES" sz="2600" dirty="0">
                <a:solidFill>
                  <a:srgbClr val="FF0000"/>
                </a:solidFill>
              </a:rPr>
              <a:t>Consideraciones:</a:t>
            </a:r>
          </a:p>
          <a:p>
            <a:pPr marL="914400" lvl="1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es-ES" sz="2600" b="1" dirty="0">
                <a:solidFill>
                  <a:srgbClr val="00B050"/>
                </a:solidFill>
              </a:rPr>
              <a:t>En general, se desarrollarán durante las clases, </a:t>
            </a:r>
            <a:r>
              <a:rPr lang="es-ES" sz="2600" dirty="0">
                <a:solidFill>
                  <a:schemeClr val="tx1"/>
                </a:solidFill>
              </a:rPr>
              <a:t>por tanto,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su no realización se considerará una </a:t>
            </a:r>
            <a:r>
              <a:rPr lang="es-ES" sz="2600" b="1" u="sng" dirty="0">
                <a:solidFill>
                  <a:schemeClr val="accent6">
                    <a:lumMod val="75000"/>
                  </a:schemeClr>
                </a:solidFill>
              </a:rPr>
              <a:t>falta grave</a:t>
            </a:r>
            <a:r>
              <a:rPr lang="es-ES" sz="2600" dirty="0">
                <a:solidFill>
                  <a:schemeClr val="tx1"/>
                </a:solidFill>
              </a:rPr>
              <a:t>.</a:t>
            </a:r>
          </a:p>
          <a:p>
            <a:pPr marL="914400" lvl="1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es-ES" sz="2600" b="1" dirty="0">
                <a:solidFill>
                  <a:srgbClr val="00B050"/>
                </a:solidFill>
              </a:rPr>
              <a:t>Todos </a:t>
            </a:r>
            <a:r>
              <a:rPr lang="es-ES" sz="2600" dirty="0">
                <a:solidFill>
                  <a:schemeClr val="tx1"/>
                </a:solidFill>
              </a:rPr>
              <a:t>los ejercicios </a:t>
            </a:r>
            <a:r>
              <a:rPr lang="es-ES" sz="2600" b="1" dirty="0">
                <a:solidFill>
                  <a:srgbClr val="00B050"/>
                </a:solidFill>
              </a:rPr>
              <a:t>son obligatorios </a:t>
            </a:r>
            <a:r>
              <a:rPr lang="es-ES" sz="2600" dirty="0">
                <a:solidFill>
                  <a:schemeClr val="tx1"/>
                </a:solidFill>
              </a:rPr>
              <a:t>y</a:t>
            </a:r>
            <a:r>
              <a:rPr lang="es-ES" sz="2600" b="1" dirty="0">
                <a:solidFill>
                  <a:srgbClr val="00B050"/>
                </a:solidFill>
              </a:rPr>
              <a:t> cuentan </a:t>
            </a:r>
            <a:r>
              <a:rPr lang="es-ES" sz="2600" dirty="0">
                <a:solidFill>
                  <a:schemeClr val="tx1"/>
                </a:solidFill>
              </a:rPr>
              <a:t>como nota.</a:t>
            </a:r>
          </a:p>
          <a:p>
            <a:pPr marL="914400" lvl="1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es-ES" sz="2600" b="1" dirty="0">
                <a:solidFill>
                  <a:srgbClr val="00B050"/>
                </a:solidFill>
              </a:rPr>
              <a:t>Por cada ejercicio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no hecho </a:t>
            </a:r>
            <a:r>
              <a:rPr lang="es-ES" sz="2600" b="1" dirty="0">
                <a:solidFill>
                  <a:srgbClr val="00B050"/>
                </a:solidFill>
              </a:rPr>
              <a:t>o no entregado,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se bajará 1 punto de la nota trimestral</a:t>
            </a:r>
            <a:r>
              <a:rPr lang="es-ES" sz="2600" b="1" dirty="0">
                <a:solidFill>
                  <a:srgbClr val="00B050"/>
                </a:solidFill>
              </a:rPr>
              <a:t>.</a:t>
            </a:r>
          </a:p>
          <a:p>
            <a:pPr marL="914400" lvl="1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es-ES" sz="2600" b="1" dirty="0">
                <a:solidFill>
                  <a:srgbClr val="00B050"/>
                </a:solidFill>
              </a:rPr>
              <a:t>Hay un plazo de entrega,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fuera de ese plazo no se recogerá </a:t>
            </a:r>
            <a:r>
              <a:rPr lang="es-ES" sz="2600" b="1" dirty="0">
                <a:solidFill>
                  <a:srgbClr val="00B050"/>
                </a:solidFill>
              </a:rPr>
              <a:t>ni corregirá ningún ejercicio.</a:t>
            </a:r>
          </a:p>
          <a:p>
            <a:pPr lvl="3" indent="-514350" algn="just" fontAlgn="base">
              <a:spcAft>
                <a:spcPts val="2400"/>
              </a:spcAft>
              <a:buFont typeface="+mj-lt"/>
              <a:buAutoNum type="arabicPeriod"/>
            </a:pPr>
            <a:endParaRPr lang="es-E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67868" y="179929"/>
            <a:ext cx="84082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 - </a:t>
            </a:r>
            <a:r>
              <a:rPr lang="es-E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CRITERIOS De calificación </a:t>
            </a:r>
            <a:r>
              <a:rPr lang="es-E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2 – </a:t>
            </a:r>
            <a:r>
              <a:rPr lang="es-E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Ejercicios</a:t>
            </a:r>
          </a:p>
        </p:txBody>
      </p:sp>
      <p:pic>
        <p:nvPicPr>
          <p:cNvPr id="2" name="Imagen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32" y="6021288"/>
            <a:ext cx="1097856" cy="726570"/>
          </a:xfrm>
          <a:prstGeom prst="rect">
            <a:avLst/>
          </a:prstGeom>
        </p:spPr>
      </p:pic>
      <p:pic>
        <p:nvPicPr>
          <p:cNvPr id="10" name="2 Imagen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955402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6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1296144"/>
            <a:ext cx="8856984" cy="5949280"/>
          </a:xfrm>
        </p:spPr>
        <p:txBody>
          <a:bodyPr>
            <a:normAutofit fontScale="92500" lnSpcReduction="10000"/>
          </a:bodyPr>
          <a:lstStyle/>
          <a:p>
            <a:pPr lvl="0" indent="-514350" algn="just" fontAlgn="base">
              <a:spcAft>
                <a:spcPts val="1200"/>
              </a:spcAft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Trabajo Teórico: </a:t>
            </a:r>
            <a:r>
              <a:rPr lang="es-ES" dirty="0">
                <a:solidFill>
                  <a:schemeClr val="tx1"/>
                </a:solidFill>
              </a:rPr>
              <a:t>Ejercicios y/o Exámenes.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Nota mínima</a:t>
            </a:r>
            <a:r>
              <a:rPr lang="es-ES" dirty="0">
                <a:solidFill>
                  <a:schemeClr val="tx1"/>
                </a:solidFill>
              </a:rPr>
              <a:t> para hacer media =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>
                <a:solidFill>
                  <a:srgbClr val="7030A0"/>
                </a:solidFill>
              </a:rPr>
              <a:t>40%</a:t>
            </a:r>
            <a:r>
              <a:rPr lang="es-ES" dirty="0">
                <a:solidFill>
                  <a:schemeClr val="tx1"/>
                </a:solidFill>
              </a:rPr>
              <a:t> de la nota. </a:t>
            </a:r>
          </a:p>
          <a:p>
            <a:pPr indent="-514350" algn="just">
              <a:spcAft>
                <a:spcPts val="1200"/>
              </a:spcAft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Audiciones.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Nota mínima </a:t>
            </a:r>
            <a:r>
              <a:rPr lang="es-ES" dirty="0">
                <a:solidFill>
                  <a:schemeClr val="tx1"/>
                </a:solidFill>
              </a:rPr>
              <a:t>para hacer media =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>
                <a:solidFill>
                  <a:srgbClr val="7030A0"/>
                </a:solidFill>
              </a:rPr>
              <a:t>20%</a:t>
            </a:r>
            <a:r>
              <a:rPr lang="es-ES" dirty="0">
                <a:solidFill>
                  <a:schemeClr val="tx1"/>
                </a:solidFill>
              </a:rPr>
              <a:t> de la nota.</a:t>
            </a:r>
            <a:endParaRPr lang="es-ES" dirty="0">
              <a:solidFill>
                <a:srgbClr val="FF0000"/>
              </a:solidFill>
            </a:endParaRPr>
          </a:p>
          <a:p>
            <a:pPr lvl="0" indent="-514350" algn="just">
              <a:spcAft>
                <a:spcPts val="600"/>
              </a:spcAft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Trabajo Práctico - Instrumental: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Nota mínima </a:t>
            </a:r>
            <a:r>
              <a:rPr lang="es-ES" dirty="0">
                <a:solidFill>
                  <a:schemeClr val="tx1"/>
                </a:solidFill>
              </a:rPr>
              <a:t>para hacer media =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>
                <a:solidFill>
                  <a:srgbClr val="7030A0"/>
                </a:solidFill>
              </a:rPr>
              <a:t>35%</a:t>
            </a:r>
            <a:r>
              <a:rPr lang="es-ES" dirty="0">
                <a:solidFill>
                  <a:schemeClr val="tx1"/>
                </a:solidFill>
              </a:rPr>
              <a:t> de la nota. Puede ser:</a:t>
            </a:r>
          </a:p>
          <a:p>
            <a:pPr lvl="6" indent="-514350" algn="just">
              <a:spcAft>
                <a:spcPts val="600"/>
              </a:spcAft>
              <a:buFont typeface="+mj-lt"/>
              <a:buAutoNum type="alphaLcParenR"/>
            </a:pPr>
            <a:r>
              <a:rPr lang="es-ES" sz="2800" b="1" dirty="0">
                <a:solidFill>
                  <a:srgbClr val="FF0000"/>
                </a:solidFill>
              </a:rPr>
              <a:t>Individual </a:t>
            </a:r>
          </a:p>
          <a:p>
            <a:pPr lvl="6" indent="-514350" algn="just">
              <a:spcAft>
                <a:spcPts val="600"/>
              </a:spcAft>
              <a:buFont typeface="+mj-lt"/>
              <a:buAutoNum type="alphaLcParenR"/>
            </a:pPr>
            <a:r>
              <a:rPr lang="es-ES" sz="2800" b="1" dirty="0">
                <a:solidFill>
                  <a:srgbClr val="FF0000"/>
                </a:solidFill>
              </a:rPr>
              <a:t>Colectivo </a:t>
            </a:r>
            <a:endParaRPr lang="es-ES" sz="2800" dirty="0">
              <a:solidFill>
                <a:schemeClr val="tx1"/>
              </a:solidFill>
            </a:endParaRPr>
          </a:p>
          <a:p>
            <a:pPr lvl="0" indent="-514350" algn="just">
              <a:spcAft>
                <a:spcPts val="600"/>
              </a:spcAft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Cuaderno: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Nota mínima </a:t>
            </a:r>
            <a:r>
              <a:rPr lang="es-ES" dirty="0">
                <a:solidFill>
                  <a:schemeClr val="tx1"/>
                </a:solidFill>
              </a:rPr>
              <a:t>para hacer media =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b="1" dirty="0">
                <a:solidFill>
                  <a:srgbClr val="7030A0"/>
                </a:solidFill>
              </a:rPr>
              <a:t>5%</a:t>
            </a:r>
            <a:r>
              <a:rPr lang="es-ES" dirty="0">
                <a:solidFill>
                  <a:schemeClr val="tx1"/>
                </a:solidFill>
              </a:rPr>
              <a:t> de la nota. </a:t>
            </a:r>
            <a:r>
              <a:rPr lang="es-ES" dirty="0">
                <a:solidFill>
                  <a:srgbClr val="00B050"/>
                </a:solidFill>
              </a:rPr>
              <a:t>Un cuaderno incompleto, desorganizado o no entregado puede suspender la materia.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5100" y="179929"/>
            <a:ext cx="84938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 -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CRITERIOS De calificación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1 –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GENERALES</a:t>
            </a:r>
          </a:p>
        </p:txBody>
      </p:sp>
      <p:pic>
        <p:nvPicPr>
          <p:cNvPr id="7" name="2 Imagen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77641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959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2456892"/>
            <a:ext cx="6617214" cy="1944216"/>
          </a:xfrm>
          <a:solidFill>
            <a:schemeClr val="tx1"/>
          </a:solidFill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lvl="1" algn="just">
              <a:spcAft>
                <a:spcPts val="1200"/>
              </a:spcAft>
            </a:pPr>
            <a:r>
              <a:rPr lang="es-ES" sz="3000" b="1" dirty="0">
                <a:solidFill>
                  <a:srgbClr val="FF3399"/>
                </a:solidFill>
              </a:rPr>
              <a:t>Los porcentajes pueden variar </a:t>
            </a:r>
            <a:r>
              <a:rPr lang="es-ES" sz="3000" dirty="0">
                <a:solidFill>
                  <a:schemeClr val="bg1"/>
                </a:solidFill>
              </a:rPr>
              <a:t>en función de la actividad, individual o colectiva, que se desarrolle en mayor proporción durante el trimestre.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6050434" y="836712"/>
            <a:ext cx="2857500" cy="1944216"/>
            <a:chOff x="3143250" y="548680"/>
            <a:chExt cx="2857500" cy="194421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68"/>
            <a:stretch/>
          </p:blipFill>
          <p:spPr>
            <a:xfrm>
              <a:off x="3143250" y="548680"/>
              <a:ext cx="2857500" cy="1944216"/>
            </a:xfrm>
            <a:prstGeom prst="rect">
              <a:avLst/>
            </a:prstGeom>
          </p:spPr>
        </p:pic>
        <p:sp>
          <p:nvSpPr>
            <p:cNvPr id="7" name="Rectángulo 6"/>
            <p:cNvSpPr/>
            <p:nvPr/>
          </p:nvSpPr>
          <p:spPr>
            <a:xfrm>
              <a:off x="3143250" y="548680"/>
              <a:ext cx="708670" cy="648072"/>
            </a:xfrm>
            <a:prstGeom prst="rect">
              <a:avLst/>
            </a:prstGeom>
            <a:solidFill>
              <a:srgbClr val="E9F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" name="2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14" y="260648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416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3508" y="1772816"/>
            <a:ext cx="8856984" cy="6192688"/>
          </a:xfrm>
        </p:spPr>
        <p:txBody>
          <a:bodyPr>
            <a:normAutofit/>
          </a:bodyPr>
          <a:lstStyle/>
          <a:p>
            <a:pPr lvl="0" algn="just" fontAlgn="base">
              <a:spcBef>
                <a:spcPts val="0"/>
              </a:spcBef>
              <a:spcAft>
                <a:spcPts val="1800"/>
              </a:spcAft>
            </a:pPr>
            <a:r>
              <a:rPr lang="es-ES" sz="2400" dirty="0">
                <a:solidFill>
                  <a:schemeClr val="tx1"/>
                </a:solidFill>
              </a:rPr>
              <a:t>Desde la </a:t>
            </a:r>
            <a:r>
              <a:rPr lang="es-ES" sz="2400" b="1" dirty="0">
                <a:solidFill>
                  <a:srgbClr val="FF3399"/>
                </a:solidFill>
              </a:rPr>
              <a:t>página Web – Departamento de Música </a:t>
            </a:r>
            <a:r>
              <a:rPr lang="es-ES" sz="2400" dirty="0">
                <a:solidFill>
                  <a:schemeClr val="tx1"/>
                </a:solidFill>
              </a:rPr>
              <a:t>podrás:</a:t>
            </a:r>
          </a:p>
          <a:p>
            <a:pPr marL="457200" lvl="0" indent="-457200" algn="just" fontAlgn="base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ES" sz="2400" b="1" dirty="0">
                <a:solidFill>
                  <a:srgbClr val="FF0000"/>
                </a:solidFill>
              </a:rPr>
              <a:t>Acceder a</a:t>
            </a:r>
            <a:r>
              <a:rPr lang="es-ES" sz="2400" b="1" dirty="0">
                <a:solidFill>
                  <a:schemeClr val="tx1"/>
                </a:solidFill>
              </a:rPr>
              <a:t> esta presentación con las </a:t>
            </a:r>
            <a:r>
              <a:rPr lang="es-ES" sz="2400" b="1" dirty="0">
                <a:solidFill>
                  <a:srgbClr val="FF0000"/>
                </a:solidFill>
              </a:rPr>
              <a:t>normas y criterios de calificación</a:t>
            </a:r>
            <a:r>
              <a:rPr lang="es-ES" sz="2400" b="1" dirty="0">
                <a:solidFill>
                  <a:schemeClr val="tx1"/>
                </a:solidFill>
              </a:rPr>
              <a:t> de la materia desarrollados con detalle.</a:t>
            </a:r>
          </a:p>
          <a:p>
            <a:pPr marL="457200" lvl="0" indent="-457200" algn="just" fontAlgn="base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ES" sz="2400" b="1" dirty="0">
                <a:solidFill>
                  <a:srgbClr val="FF0000"/>
                </a:solidFill>
              </a:rPr>
              <a:t>Acceder a partituras y bases musicales</a:t>
            </a:r>
            <a:r>
              <a:rPr lang="es-ES" sz="2400" b="1" dirty="0">
                <a:solidFill>
                  <a:schemeClr val="tx1"/>
                </a:solidFill>
              </a:rPr>
              <a:t>, que sirven de referencia y apoyo al estudio. </a:t>
            </a:r>
          </a:p>
          <a:p>
            <a:pPr algn="just" fontAlgn="base">
              <a:spcBef>
                <a:spcPts val="0"/>
              </a:spcBef>
              <a:spcAft>
                <a:spcPts val="1800"/>
              </a:spcAft>
            </a:pPr>
            <a:r>
              <a:rPr lang="es-ES" sz="2400" dirty="0">
                <a:solidFill>
                  <a:schemeClr val="tx1"/>
                </a:solidFill>
              </a:rPr>
              <a:t>Usaremos </a:t>
            </a:r>
            <a:r>
              <a:rPr lang="es-ES" sz="2400" b="1" dirty="0">
                <a:solidFill>
                  <a:srgbClr val="FF3399"/>
                </a:solidFill>
              </a:rPr>
              <a:t>TEAMS</a:t>
            </a:r>
            <a:r>
              <a:rPr lang="es-ES" sz="2400" dirty="0">
                <a:solidFill>
                  <a:schemeClr val="tx1"/>
                </a:solidFill>
              </a:rPr>
              <a:t>:</a:t>
            </a:r>
          </a:p>
          <a:p>
            <a:pPr marL="457200" indent="-457200" algn="just" fontAlgn="base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ES" sz="2400" b="1" dirty="0">
                <a:solidFill>
                  <a:schemeClr val="tx1"/>
                </a:solidFill>
              </a:rPr>
              <a:t>Como vía oficial de comunicación, para realizar y entregar tareas, acceder a materiales.</a:t>
            </a:r>
          </a:p>
          <a:p>
            <a:pPr marL="457200" indent="-457200" algn="just" fontAlgn="base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-ES" sz="2400" b="1" dirty="0">
                <a:solidFill>
                  <a:schemeClr val="tx1"/>
                </a:solidFill>
              </a:rPr>
              <a:t>Para ponernos en contacto a través del chat o por mail.</a:t>
            </a:r>
            <a:endParaRPr lang="es-ES" sz="2400" dirty="0">
              <a:solidFill>
                <a:schemeClr val="tx1"/>
              </a:solidFill>
            </a:endParaRPr>
          </a:p>
          <a:p>
            <a:pPr lvl="3" indent="-514350" algn="just" fontAlgn="base">
              <a:spcAft>
                <a:spcPts val="1200"/>
              </a:spcAft>
              <a:buFont typeface="+mj-lt"/>
              <a:buAutoNum type="arabicPeriod"/>
            </a:pPr>
            <a:endParaRPr lang="es-ES" sz="2800" dirty="0">
              <a:solidFill>
                <a:schemeClr val="tx1"/>
              </a:solidFill>
            </a:endParaRPr>
          </a:p>
          <a:p>
            <a:pPr lvl="3" indent="-514350" algn="just" fontAlgn="base">
              <a:spcAft>
                <a:spcPts val="2400"/>
              </a:spcAft>
              <a:buFont typeface="+mj-lt"/>
              <a:buAutoNum type="arabicPeriod"/>
            </a:pPr>
            <a:endParaRPr lang="es-E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739540" y="836712"/>
            <a:ext cx="76649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 -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PÁGINA </a:t>
            </a:r>
            <a:r>
              <a:rPr lang="es-E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WeB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y TEAMS </a:t>
            </a:r>
            <a:r>
              <a:rPr lang="es-E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– USO Y FUNCIÓN</a:t>
            </a:r>
          </a:p>
        </p:txBody>
      </p:sp>
      <p:pic>
        <p:nvPicPr>
          <p:cNvPr id="6" name="2 Imagen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181141"/>
            <a:ext cx="1080120" cy="5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5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27201" y="2969062"/>
            <a:ext cx="5723468" cy="182809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s-ES" b="1" dirty="0">
                <a:solidFill>
                  <a:srgbClr val="7030A0"/>
                </a:solidFill>
                <a:latin typeface="Broadway" panose="04040905080B02020502" pitchFamily="82" charset="0"/>
                <a:ea typeface="Adobe Gothic Std B" pitchFamily="34" charset="-128"/>
              </a:rPr>
              <a:t>Aula de Música </a:t>
            </a:r>
            <a:r>
              <a:rPr lang="es-E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Información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48" y="1340768"/>
            <a:ext cx="3707904" cy="17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4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427</TotalTime>
  <Words>727</Words>
  <Application>Microsoft Office PowerPoint</Application>
  <PresentationFormat>Presentación en pantalla (4:3)</PresentationFormat>
  <Paragraphs>69</Paragraphs>
  <Slides>11</Slides>
  <Notes>0</Notes>
  <HiddenSlides>3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</vt:i4>
      </vt:variant>
    </vt:vector>
  </HeadingPairs>
  <TitlesOfParts>
    <vt:vector size="23" baseType="lpstr">
      <vt:lpstr>Adobe Gothic Std B</vt:lpstr>
      <vt:lpstr>Arial</vt:lpstr>
      <vt:lpstr>Broadway</vt:lpstr>
      <vt:lpstr>Brush Script MT</vt:lpstr>
      <vt:lpstr>Calibri</vt:lpstr>
      <vt:lpstr>Constantia</vt:lpstr>
      <vt:lpstr>Franklin Gothic Book</vt:lpstr>
      <vt:lpstr>Rage Italic</vt:lpstr>
      <vt:lpstr>Tema de Office</vt:lpstr>
      <vt:lpstr>Chincheta</vt:lpstr>
      <vt:lpstr>1_Tema de Office</vt:lpstr>
      <vt:lpstr>2_Tema de Office</vt:lpstr>
      <vt:lpstr>Aula de Música  Información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Aula de Música Información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</dc:creator>
  <cp:lastModifiedBy>ANA ISABEL RUIZ GARCIA</cp:lastModifiedBy>
  <cp:revision>61</cp:revision>
  <dcterms:created xsi:type="dcterms:W3CDTF">2014-09-18T07:08:20Z</dcterms:created>
  <dcterms:modified xsi:type="dcterms:W3CDTF">2025-12-01T10:55:12Z</dcterms:modified>
</cp:coreProperties>
</file>