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60" r:id="rId3"/>
    <p:sldId id="257" r:id="rId4"/>
    <p:sldId id="269" r:id="rId5"/>
    <p:sldId id="270" r:id="rId6"/>
    <p:sldId id="271" r:id="rId7"/>
    <p:sldId id="272" r:id="rId8"/>
    <p:sldId id="263" r:id="rId9"/>
    <p:sldId id="273" r:id="rId10"/>
    <p:sldId id="276" r:id="rId11"/>
    <p:sldId id="278" r:id="rId12"/>
    <p:sldId id="280" r:id="rId13"/>
    <p:sldId id="279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61"/>
    <p:restoredTop sz="94632"/>
  </p:normalViewPr>
  <p:slideViewPr>
    <p:cSldViewPr snapToGrid="0" snapToObjects="1">
      <p:cViewPr varScale="1">
        <p:scale>
          <a:sx n="100" d="100"/>
          <a:sy n="100" d="100"/>
        </p:scale>
        <p:origin x="18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1641C-1606-FF40-A6FD-08070BD7CC54}" type="datetimeFigureOut">
              <a:rPr lang="es-ES" smtClean="0"/>
              <a:t>21/2/25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08C8B-0436-A74B-8410-973EC974FA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347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08C8B-0436-A74B-8410-973EC974FAB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064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91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9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4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5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81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2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27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59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 descr="Vista de cerca de un árbol&#10;&#10;Descripción generada automáticamente con confianza baja">
            <a:extLst>
              <a:ext uri="{FF2B5EF4-FFF2-40B4-BE49-F238E27FC236}">
                <a16:creationId xmlns:a16="http://schemas.microsoft.com/office/drawing/2014/main" id="{9D9B3763-9586-45C8-B6BF-3E465C486D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22" r="-1" b="-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CA76D2-3B86-DF45-8BD4-7C033593C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5517" y="3331444"/>
            <a:ext cx="6470692" cy="1229306"/>
          </a:xfrm>
        </p:spPr>
        <p:txBody>
          <a:bodyPr>
            <a:normAutofit/>
          </a:bodyPr>
          <a:lstStyle/>
          <a:p>
            <a:r>
              <a:rPr lang="es-ES" sz="3800">
                <a:solidFill>
                  <a:schemeClr val="tx1"/>
                </a:solidFill>
                <a:latin typeface="Arial Rounded MT Bold" panose="020F0704030504030204" pitchFamily="34" charset="77"/>
              </a:rPr>
              <a:t>DEPARTAMENTO DE BIOLOGIA Y GEOLOGIA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50218C5-E017-43D2-8345-FD9FBF0C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106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advClick="0" advTm="2000">
        <p14:prism/>
        <p:sndAc>
          <p:stSnd>
            <p:snd r:embed="rId2" name="click.wav"/>
          </p:stSnd>
        </p:sndAc>
      </p:transition>
    </mc:Choice>
    <mc:Fallback>
      <p:transition spd="slow" advClick="0" advTm="2000">
        <p:fade/>
        <p:sndAc>
          <p:stSnd>
            <p:snd r:embed="rId2" name="click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AEFAD0-F80C-D24F-8F28-5EB5172F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3084844" cy="1961086"/>
          </a:xfrm>
        </p:spPr>
        <p:txBody>
          <a:bodyPr>
            <a:normAutofit/>
          </a:bodyPr>
          <a:lstStyle/>
          <a:p>
            <a:r>
              <a:rPr lang="es-ES" sz="3100">
                <a:solidFill>
                  <a:srgbClr val="FFFFFF"/>
                </a:solidFill>
              </a:rPr>
              <a:t>NUESTRO LABORATORIO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898CF9-D756-45D7-9BA2-D542512D9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52" y="2799654"/>
            <a:ext cx="3005462" cy="3189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Las </a:t>
            </a:r>
            <a:r>
              <a:rPr lang="en-US" sz="1800" dirty="0" err="1">
                <a:solidFill>
                  <a:srgbClr val="FFFFFF"/>
                </a:solidFill>
              </a:rPr>
              <a:t>prácticas</a:t>
            </a:r>
            <a:r>
              <a:rPr lang="en-US" sz="1800" dirty="0">
                <a:solidFill>
                  <a:srgbClr val="FFFFFF"/>
                </a:solidFill>
              </a:rPr>
              <a:t> de </a:t>
            </a:r>
            <a:r>
              <a:rPr lang="en-US" sz="1800" dirty="0" err="1">
                <a:solidFill>
                  <a:srgbClr val="FFFFFF"/>
                </a:solidFill>
              </a:rPr>
              <a:t>Laboratorio</a:t>
            </a:r>
            <a:r>
              <a:rPr lang="en-US" sz="1800" dirty="0">
                <a:solidFill>
                  <a:srgbClr val="FFFFFF"/>
                </a:solidFill>
              </a:rPr>
              <a:t> son </a:t>
            </a:r>
            <a:r>
              <a:rPr lang="en-US" sz="1800" dirty="0" err="1">
                <a:solidFill>
                  <a:srgbClr val="FFFFFF"/>
                </a:solidFill>
              </a:rPr>
              <a:t>importantes</a:t>
            </a:r>
            <a:r>
              <a:rPr lang="en-US" sz="1800" dirty="0">
                <a:solidFill>
                  <a:srgbClr val="FFFFFF"/>
                </a:solidFill>
              </a:rPr>
              <a:t> para </a:t>
            </a:r>
            <a:r>
              <a:rPr lang="en-US" sz="1800">
                <a:solidFill>
                  <a:srgbClr val="FFFFFF"/>
                </a:solidFill>
              </a:rPr>
              <a:t>que  </a:t>
            </a:r>
            <a:r>
              <a:rPr lang="en-US" sz="1800" dirty="0" err="1">
                <a:solidFill>
                  <a:srgbClr val="FFFFFF"/>
                </a:solidFill>
              </a:rPr>
              <a:t>nuestros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alumnos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afiancen</a:t>
            </a:r>
            <a:r>
              <a:rPr lang="en-US" sz="1800" dirty="0">
                <a:solidFill>
                  <a:srgbClr val="FFFFFF"/>
                </a:solidFill>
              </a:rPr>
              <a:t> los </a:t>
            </a:r>
            <a:r>
              <a:rPr lang="en-US" sz="1800" dirty="0" err="1">
                <a:solidFill>
                  <a:srgbClr val="FFFFFF"/>
                </a:solidFill>
              </a:rPr>
              <a:t>conocimientos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adquiridos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durante</a:t>
            </a:r>
            <a:r>
              <a:rPr lang="en-US" sz="1800" dirty="0">
                <a:solidFill>
                  <a:srgbClr val="FFFFFF"/>
                </a:solidFill>
              </a:rPr>
              <a:t> las </a:t>
            </a:r>
            <a:r>
              <a:rPr lang="en-US" sz="1800" dirty="0" err="1">
                <a:solidFill>
                  <a:srgbClr val="FFFFFF"/>
                </a:solidFill>
              </a:rPr>
              <a:t>clases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teóricas</a:t>
            </a:r>
            <a:r>
              <a:rPr lang="en-US" sz="18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5" name="Marcador de contenido 4" descr="Una cocina con un lavabo y un espejo&#10;&#10;Descripción generada automáticamente con confianza media">
            <a:extLst>
              <a:ext uri="{FF2B5EF4-FFF2-40B4-BE49-F238E27FC236}">
                <a16:creationId xmlns:a16="http://schemas.microsoft.com/office/drawing/2014/main" id="{CE062CD5-227B-3841-8BC3-F1909BF4A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009" y="926275"/>
            <a:ext cx="6526015" cy="489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30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14:prism/>
      </p:transition>
    </mc:Choice>
    <mc:Fallback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-1"/>
            <a:ext cx="464859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A027B7-6A2A-3942-8F4B-A26472121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es-ES" sz="4100">
                <a:solidFill>
                  <a:srgbClr val="FFFFFF"/>
                </a:solidFill>
              </a:rPr>
              <a:t>NUESTROS PROYECTOS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3C8E4-BF5D-C447-B1F7-BCA5D936D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es-ES" sz="2400" dirty="0"/>
              <a:t>En el Departamento de Biología y Geología consideramos importante que nuestros alumnos realicen diferentes proyectos relacionados con los contenidos teóricos que se imparten en las clases. Los materiales utilizados para realizar las maquetas son diversos: plastilina, cartón, palillos, plásticos,…….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AEED9E-BB91-43A0-911B-1ACD8803E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541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750" advClick="0" advTm="10000">
        <p14:prism/>
      </p:transition>
    </mc:Choice>
    <mc:Fallback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ACEB97-BDE6-254B-AA32-3E1C665D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MAQUETAS DE ADN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Un grupo de libros en una mesa&#10;&#10;Descripción generada automáticamente con confianza media">
            <a:extLst>
              <a:ext uri="{FF2B5EF4-FFF2-40B4-BE49-F238E27FC236}">
                <a16:creationId xmlns:a16="http://schemas.microsoft.com/office/drawing/2014/main" id="{CFA776CC-1ACF-8447-9066-5DE0C0B8E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1075624"/>
            <a:ext cx="6275667" cy="470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37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14:prism/>
      </p:transition>
    </mc:Choice>
    <mc:Fallback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C3237E-85B8-8443-BE3E-962C97B47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MAQUETAS DE CÉLULAS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Imagen que contiene interior, tabla, pequeño, grupo&#10;&#10;Descripción generada automáticamente">
            <a:extLst>
              <a:ext uri="{FF2B5EF4-FFF2-40B4-BE49-F238E27FC236}">
                <a16:creationId xmlns:a16="http://schemas.microsoft.com/office/drawing/2014/main" id="{CCC528C8-DB18-3845-8DF7-B744BE882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990" b="4173"/>
          <a:stretch/>
        </p:blipFill>
        <p:spPr>
          <a:xfrm>
            <a:off x="5282335" y="1028700"/>
            <a:ext cx="6275667" cy="475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40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14:prism/>
      </p:transition>
    </mc:Choice>
    <mc:Fallback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97FE190-7B1C-F447-AD17-E2F798458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MAQUETAS DE PLIEGUES Y FALLAS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Marcador de contenido 5" descr="page13image3195956592">
            <a:extLst>
              <a:ext uri="{FF2B5EF4-FFF2-40B4-BE49-F238E27FC236}">
                <a16:creationId xmlns:a16="http://schemas.microsoft.com/office/drawing/2014/main" id="{8243C2D5-1921-264E-AE9E-F4B73768370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2773" y="948228"/>
            <a:ext cx="6275667" cy="4961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841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14:prism/>
      </p:transition>
    </mc:Choice>
    <mc:Fallback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12FCBB-A0D7-CD41-92C9-525C3869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MAQUETAS DE ECOSISTEMAS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Marcador de contenido 3" descr="page5image3126508272">
            <a:extLst>
              <a:ext uri="{FF2B5EF4-FFF2-40B4-BE49-F238E27FC236}">
                <a16:creationId xmlns:a16="http://schemas.microsoft.com/office/drawing/2014/main" id="{6D2791B8-9799-5C4F-AD30-C1BB96EF783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0" b="7949"/>
          <a:stretch/>
        </p:blipFill>
        <p:spPr bwMode="auto">
          <a:xfrm>
            <a:off x="5282335" y="1028700"/>
            <a:ext cx="6275667" cy="4872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1276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14:prism/>
      </p:transition>
    </mc:Choice>
    <mc:Fallback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-1"/>
            <a:ext cx="464859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22F9B2-5859-ED43-8FC7-81ECCD9AD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es-ES" sz="4400" dirty="0">
                <a:solidFill>
                  <a:srgbClr val="FFFFFF"/>
                </a:solidFill>
              </a:rPr>
              <a:t>NUESTRAS SALIDAS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B7232A-0EBB-A94F-9B00-90E0B6527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es-ES" sz="2400" dirty="0"/>
              <a:t>A lo largo del curso también realizamos distintas salidas a diferentes instalaciones que se encuentran en nuestro entorno, como las que se muestran a continuación.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AEED9E-BB91-43A0-911B-1ACD8803E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96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250" advClick="0" advTm="7000">
        <p14:prism/>
      </p:transition>
    </mc:Choice>
    <mc:Fallback>
      <p:transition spd="slow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4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60" name="Straight Connector 5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1" name="Rectangle 52">
            <a:extLst>
              <a:ext uri="{FF2B5EF4-FFF2-40B4-BE49-F238E27FC236}">
                <a16:creationId xmlns:a16="http://schemas.microsoft.com/office/drawing/2014/main" id="{34461041-8413-4023-ABA7-9E499B0AD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E242ED-7173-214B-9D38-B84A9D25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355" y="4374204"/>
            <a:ext cx="9818390" cy="10293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>
                <a:solidFill>
                  <a:schemeClr val="tx1">
                    <a:lumMod val="85000"/>
                    <a:lumOff val="15000"/>
                  </a:schemeClr>
                </a:solidFill>
              </a:rPr>
              <a:t>VISITAS AL MUSEO DE LA CIENCIA</a:t>
            </a:r>
          </a:p>
        </p:txBody>
      </p:sp>
      <p:pic>
        <p:nvPicPr>
          <p:cNvPr id="5" name="Marcador de contenido 4" descr="Un dibujo de un edificio&#10;&#10;Descripción generada automáticamente con confianza baja">
            <a:extLst>
              <a:ext uri="{FF2B5EF4-FFF2-40B4-BE49-F238E27FC236}">
                <a16:creationId xmlns:a16="http://schemas.microsoft.com/office/drawing/2014/main" id="{4F51C494-09C4-E14F-86F2-F736EF569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633" y="640080"/>
            <a:ext cx="7327026" cy="3494428"/>
          </a:xfrm>
          <a:prstGeom prst="rect">
            <a:avLst/>
          </a:prstGeom>
        </p:spPr>
      </p:pic>
      <p:cxnSp>
        <p:nvCxnSpPr>
          <p:cNvPr id="62" name="Straight Connector 54">
            <a:extLst>
              <a:ext uri="{FF2B5EF4-FFF2-40B4-BE49-F238E27FC236}">
                <a16:creationId xmlns:a16="http://schemas.microsoft.com/office/drawing/2014/main" id="{F05BCF04-4702-43D0-BE8F-DBF6C2F6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0" y="5569068"/>
            <a:ext cx="9601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56">
            <a:extLst>
              <a:ext uri="{FF2B5EF4-FFF2-40B4-BE49-F238E27FC236}">
                <a16:creationId xmlns:a16="http://schemas.microsoft.com/office/drawing/2014/main" id="{53B4A494-ED20-47DD-A927-05EA273B0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9756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98E5AF-4067-9A40-AE34-196C833DC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VISITAS A LA EDAR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Vista de una ciudad desde lo alto de una colina con pasto verde&#10;&#10;Descripción generada automáticamente con confianza media">
            <a:extLst>
              <a:ext uri="{FF2B5EF4-FFF2-40B4-BE49-F238E27FC236}">
                <a16:creationId xmlns:a16="http://schemas.microsoft.com/office/drawing/2014/main" id="{7BA9357F-7FD3-AC42-81DC-ABB35EE44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1248" y="640080"/>
            <a:ext cx="557784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2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14:prism/>
      </p:transition>
    </mc:Choice>
    <mc:Fallback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F97B4B-0C10-614A-B750-00A446036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VISITAS AL IOBA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Edificio con letrero en frente de una casa&#10;&#10;Descripción generada automáticamente con confianza media">
            <a:extLst>
              <a:ext uri="{FF2B5EF4-FFF2-40B4-BE49-F238E27FC236}">
                <a16:creationId xmlns:a16="http://schemas.microsoft.com/office/drawing/2014/main" id="{96ACAA92-F767-7F43-B39C-031CD0E1A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5282335" y="1057275"/>
            <a:ext cx="6335813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4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5E7895-083B-5045-B772-58030F597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VISITAS AL MUSEO ANATÓMICO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Una sala de estar&#10;&#10;Descripción generada automáticamente con confianza baja">
            <a:extLst>
              <a:ext uri="{FF2B5EF4-FFF2-40B4-BE49-F238E27FC236}">
                <a16:creationId xmlns:a16="http://schemas.microsoft.com/office/drawing/2014/main" id="{47F94ADB-C881-0242-B119-EE1873742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8900" y="470933"/>
            <a:ext cx="6060496" cy="592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72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3A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F86B43-F4AD-7746-90FA-AB8D9ABF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VISITAS A LA ETAP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Un muelle sobre el agua&#10;&#10;Descripción generada automáticamente con confianza media">
            <a:extLst>
              <a:ext uri="{FF2B5EF4-FFF2-40B4-BE49-F238E27FC236}">
                <a16:creationId xmlns:a16="http://schemas.microsoft.com/office/drawing/2014/main" id="{501A9A2F-B25E-DF48-8BE5-590371B88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942976"/>
            <a:ext cx="6275667" cy="488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0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3E3423"/>
      </a:dk2>
      <a:lt2>
        <a:srgbClr val="E7E2E8"/>
      </a:lt2>
      <a:accent1>
        <a:srgbClr val="3AB923"/>
      </a:accent1>
      <a:accent2>
        <a:srgbClr val="6FB216"/>
      </a:accent2>
      <a:accent3>
        <a:srgbClr val="A3A520"/>
      </a:accent3>
      <a:accent4>
        <a:srgbClr val="D2881A"/>
      </a:accent4>
      <a:accent5>
        <a:srgbClr val="E44D2C"/>
      </a:accent5>
      <a:accent6>
        <a:srgbClr val="D21A45"/>
      </a:accent6>
      <a:hlink>
        <a:srgbClr val="BF6C3F"/>
      </a:hlink>
      <a:folHlink>
        <a:srgbClr val="7F7F7F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138</Words>
  <Application>Microsoft Macintosh PowerPoint</Application>
  <PresentationFormat>Panorámica</PresentationFormat>
  <Paragraphs>17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 Rounded MT Bold</vt:lpstr>
      <vt:lpstr>Bookman Old Style</vt:lpstr>
      <vt:lpstr>Calibri</vt:lpstr>
      <vt:lpstr>Franklin Gothic Book</vt:lpstr>
      <vt:lpstr>RetrospectVTI</vt:lpstr>
      <vt:lpstr>DEPARTAMENTO DE BIOLOGIA Y GEOLOGIA</vt:lpstr>
      <vt:lpstr>NUESTRO LABORATORIO</vt:lpstr>
      <vt:lpstr>NUESTROS PROYECTOS</vt:lpstr>
      <vt:lpstr>MAQUETAS DE ADN</vt:lpstr>
      <vt:lpstr>MAQUETAS DE CÉLULAS</vt:lpstr>
      <vt:lpstr>MAQUETAS DE PLIEGUES Y FALLAS</vt:lpstr>
      <vt:lpstr>MAQUETAS DE ECOSISTEMAS</vt:lpstr>
      <vt:lpstr>NUESTRAS SALIDAS</vt:lpstr>
      <vt:lpstr>VISITAS AL MUSEO DE LA CIENCIA</vt:lpstr>
      <vt:lpstr>VISITAS A LA EDAR</vt:lpstr>
      <vt:lpstr>VISITAS AL IOBA</vt:lpstr>
      <vt:lpstr>VISITAS AL MUSEO ANATÓMICO</vt:lpstr>
      <vt:lpstr>VISITAS A LA ETAP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DEPARTAMENTO DE BIOLOGIA Y GEOLOGIA</dc:title>
  <dc:creator>M. PILAR HERNANDEZ BLANCO</dc:creator>
  <cp:lastModifiedBy>M. PILAR HERNANDEZ BLANCO</cp:lastModifiedBy>
  <cp:revision>4</cp:revision>
  <dcterms:created xsi:type="dcterms:W3CDTF">2021-01-20T11:25:56Z</dcterms:created>
  <dcterms:modified xsi:type="dcterms:W3CDTF">2025-02-21T20:15:58Z</dcterms:modified>
</cp:coreProperties>
</file>